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12192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Kirang Haerang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g4sAtc3lz+2c9YpF/AZIqCq7EU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85425D-E752-4D71-9866-E3D4C40DEA21}">
  <a:tblStyle styleId="{4F85425D-E752-4D71-9866-E3D4C40DEA2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KirangHaerang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940045ac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4940045ac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023dab2a0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023dab2a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023dab2a0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023dab2a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023dab2a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4023dab2a0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023dab2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4023dab2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023dab2a0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023dab2a0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4023dab2a0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023dab2a0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023dab2a0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4023dab2a0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023dab2a0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4023dab2a0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023dab2a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023dab2a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4023dab2a0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940045ac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940045ac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4940045ac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940045ac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940045ac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4940045ac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023dab2a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4023dab2a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023dab2a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023dab2a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4023dab2a0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023dab2a0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023dab2a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4023dab2a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023dab2a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023dab2a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4023dab2a0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023dab2a0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4023dab2a0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4023dab2a0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4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44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4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45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4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6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4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5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63376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1134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ts val="2400"/>
              <a:buNone/>
            </a:pPr>
            <a:r>
              <a:rPr b="1" lang="ko-KR">
                <a:solidFill>
                  <a:srgbClr val="060F18"/>
                </a:solidFill>
                <a:latin typeface="Arial"/>
                <a:ea typeface="Arial"/>
                <a:cs typeface="Arial"/>
                <a:sym typeface="Arial"/>
              </a:rPr>
              <a:t>AI 정형 프로젝트 1조</a:t>
            </a:r>
            <a:endParaRPr b="1">
              <a:solidFill>
                <a:srgbClr val="060F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74" name="Google Shape;174;p1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온도 &amp; 가구당 평균 전력 사용량(2015~2024)</a:t>
            </a:r>
            <a:endParaRPr/>
          </a:p>
        </p:txBody>
      </p:sp>
      <p:sp>
        <p:nvSpPr>
          <p:cNvPr id="175" name="Google Shape;175;p10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여름과 겨울 같이 평균 온도가 아주 낮거나 높은 경우 전력 사용량에 영향이 있는 것으로 보임</a:t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3037"/>
            <a:ext cx="5381625" cy="35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월 기준 가구당 평균 전력 사용량(2015~2024)</a:t>
            </a:r>
            <a:endParaRPr/>
          </a:p>
        </p:txBody>
      </p:sp>
      <p:sp>
        <p:nvSpPr>
          <p:cNvPr id="183" name="Google Shape;183;p11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✔"/>
            </a:pPr>
            <a:r>
              <a:rPr lang="ko-KR"/>
              <a:t>극단적인 이상치가 발견되지 않음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2143127"/>
            <a:ext cx="5025222" cy="393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평균 온도</a:t>
            </a:r>
            <a:r>
              <a:rPr lang="ko-KR">
                <a:solidFill>
                  <a:srgbClr val="000000"/>
                </a:solidFill>
              </a:rPr>
              <a:t> &amp; 평균 강수량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1" name="Google Shape;191;p12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온도가 높을 때 강수량이 </a:t>
            </a:r>
            <a:r>
              <a:rPr lang="ko-KR">
                <a:solidFill>
                  <a:srgbClr val="000000"/>
                </a:solidFill>
              </a:rPr>
              <a:t>많</a:t>
            </a:r>
            <a:r>
              <a:rPr lang="ko-KR">
                <a:solidFill>
                  <a:srgbClr val="000000"/>
                </a:solidFill>
              </a:rPr>
              <a:t>음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겨울에도 눈의 영향으로 강수량이 높을 것 같았으나 낮음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남부 지방에 눈이 많이 오지 않는 영향인지 지역별 강수량 확인</a:t>
            </a:r>
            <a:endParaRPr>
              <a:solidFill>
                <a:srgbClr val="00000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18348"/>
            <a:ext cx="5254625" cy="349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평균 온도</a:t>
            </a:r>
            <a:r>
              <a:rPr lang="ko-KR">
                <a:solidFill>
                  <a:srgbClr val="000000"/>
                </a:solidFill>
              </a:rPr>
              <a:t> &amp; 평균 강수량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평균 강수량</a:t>
            </a:r>
            <a:endParaRPr/>
          </a:p>
        </p:txBody>
      </p:sp>
      <p:sp>
        <p:nvSpPr>
          <p:cNvPr id="200" name="Google Shape;200;p1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726" y="2589573"/>
            <a:ext cx="5160962" cy="360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12" y="2762773"/>
            <a:ext cx="5157787" cy="34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09" name="Google Shape;209;p1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평균 상대 습도</a:t>
            </a:r>
            <a:endParaRPr/>
          </a:p>
        </p:txBody>
      </p:sp>
      <p:sp>
        <p:nvSpPr>
          <p:cNvPr id="210" name="Google Shape;210;p14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988"/>
            <a:ext cx="6783115" cy="45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열대야 수 &amp; 가구당 평균 전력 사용량</a:t>
            </a:r>
            <a:endParaRPr/>
          </a:p>
        </p:txBody>
      </p:sp>
      <p:sp>
        <p:nvSpPr>
          <p:cNvPr id="218" name="Google Shape;218;p15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70100"/>
            <a:ext cx="6656684" cy="44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열대야 수 &amp; 한파 수 &amp; &amp; 가구당 평균 전력 사용량</a:t>
            </a:r>
            <a:endParaRPr/>
          </a:p>
        </p:txBody>
      </p:sp>
      <p:sp>
        <p:nvSpPr>
          <p:cNvPr id="226" name="Google Shape;226;p16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615"/>
            <a:ext cx="5826124" cy="443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운량 &amp; 일조량</a:t>
            </a:r>
            <a:endParaRPr/>
          </a:p>
        </p:txBody>
      </p:sp>
      <p:sp>
        <p:nvSpPr>
          <p:cNvPr id="233" name="Google Shape;233;p1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일조량</a:t>
            </a:r>
            <a:endParaRPr/>
          </a:p>
        </p:txBody>
      </p:sp>
      <p:sp>
        <p:nvSpPr>
          <p:cNvPr id="235" name="Google Shape;235;p17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425" y="2762773"/>
            <a:ext cx="5157787" cy="34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13" y="2745896"/>
            <a:ext cx="5183188" cy="344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44" name="Google Shape;244;p1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평균 풍속</a:t>
            </a:r>
            <a:endParaRPr/>
          </a:p>
        </p:txBody>
      </p:sp>
      <p:sp>
        <p:nvSpPr>
          <p:cNvPr id="245" name="Google Shape;245;p18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39" y="2058988"/>
            <a:ext cx="6291262" cy="417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지면 온도(°C)</a:t>
            </a:r>
            <a:endParaRPr/>
          </a:p>
        </p:txBody>
      </p:sp>
      <p:sp>
        <p:nvSpPr>
          <p:cNvPr id="253" name="Google Shape;253;p19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94562"/>
            <a:ext cx="5549900" cy="400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sp>
        <p:nvSpPr>
          <p:cNvPr id="111" name="Google Shape;111;p2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 별 열대야 일수</a:t>
            </a:r>
            <a:endParaRPr/>
          </a:p>
        </p:txBody>
      </p:sp>
      <p:sp>
        <p:nvSpPr>
          <p:cNvPr id="261" name="Google Shape;261;p20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988"/>
            <a:ext cx="6013174" cy="41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폭염 일수</a:t>
            </a:r>
            <a:endParaRPr/>
          </a:p>
        </p:txBody>
      </p:sp>
      <p:sp>
        <p:nvSpPr>
          <p:cNvPr id="269" name="Google Shape;269;p2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32000"/>
            <a:ext cx="5931181" cy="41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가구당 평균 전력 사용량</a:t>
            </a:r>
            <a:endParaRPr/>
          </a:p>
        </p:txBody>
      </p:sp>
      <p:sp>
        <p:nvSpPr>
          <p:cNvPr id="278" name="Google Shape;278;p22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32000"/>
            <a:ext cx="5827563" cy="406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전체 가정 평균 전력 사용량</a:t>
            </a:r>
            <a:endParaRPr/>
          </a:p>
        </p:txBody>
      </p:sp>
      <p:sp>
        <p:nvSpPr>
          <p:cNvPr id="287" name="Google Shape;287;p2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32000"/>
            <a:ext cx="6036572" cy="4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940045ac1_0_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sp>
        <p:nvSpPr>
          <p:cNvPr id="295" name="Google Shape;295;g34940045ac1_0_1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6" name="Google Shape;296;g34940045ac1_0_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ko-KR" sz="2400"/>
              <a:t>Colab</a:t>
            </a:r>
            <a:endParaRPr b="1" sz="2400"/>
          </a:p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ko-KR" sz="2400"/>
              <a:t>VScode</a:t>
            </a:r>
            <a:endParaRPr b="1" sz="2400"/>
          </a:p>
        </p:txBody>
      </p:sp>
      <p:sp>
        <p:nvSpPr>
          <p:cNvPr id="297" name="Google Shape;297;g34940045ac1_0_17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023dab2a0_0_84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Label Encoder</a:t>
            </a:r>
            <a:endParaRPr/>
          </a:p>
        </p:txBody>
      </p:sp>
      <p:sp>
        <p:nvSpPr>
          <p:cNvPr id="304" name="Google Shape;304;g34023dab2a0_0_84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왜 이거 안쓰는지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순서가 없는 속성값들을 연속형 수치로 바꾸게 되어 학습 과정에서 의도적이지 않게 가중치에 차이를 줄 수 있음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(+)선형회귀모델 사용 예정이라 제외</a:t>
            </a:r>
            <a:endParaRPr/>
          </a:p>
        </p:txBody>
      </p:sp>
      <p:sp>
        <p:nvSpPr>
          <p:cNvPr id="305" name="Google Shape;305;g34023dab2a0_0_8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Preprocessing 전처리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023dab2a0_0_150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One-Hot-Encoding</a:t>
            </a:r>
            <a:endParaRPr/>
          </a:p>
        </p:txBody>
      </p:sp>
      <p:sp>
        <p:nvSpPr>
          <p:cNvPr id="312" name="Google Shape;312;g34023dab2a0_0_15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아래 문제 확인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독립 변수 간에 강한 상관관계가 나타나는 다중 공선성 문제가 발생 될 수 있음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결정계수 값은 높지만 개별 인자들이 유의하지 않는 경우(p-value)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상관계수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VIF</a:t>
            </a:r>
            <a:endParaRPr/>
          </a:p>
        </p:txBody>
      </p:sp>
      <p:sp>
        <p:nvSpPr>
          <p:cNvPr id="313" name="Google Shape;313;g34023dab2a0_0_150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023dab2a0_0_150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해결 방법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상관관계가 높은 독립변수 중 하나 혹은 일부 제거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PCA 이용하여 공선성 제거</a:t>
            </a:r>
            <a:endParaRPr b="1" sz="2400"/>
          </a:p>
        </p:txBody>
      </p:sp>
      <p:sp>
        <p:nvSpPr>
          <p:cNvPr id="315" name="Google Shape;315;g34023dab2a0_0_1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Preprocessing 전처리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Preprocessing 전처리</a:t>
            </a:r>
            <a:endParaRPr/>
          </a:p>
        </p:txBody>
      </p:sp>
      <p:sp>
        <p:nvSpPr>
          <p:cNvPr id="321" name="Google Shape;321;p2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Scaling</a:t>
            </a:r>
            <a:endParaRPr/>
          </a:p>
        </p:txBody>
      </p:sp>
      <p:sp>
        <p:nvSpPr>
          <p:cNvPr id="322" name="Google Shape;322;p25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StandardScaler</a:t>
            </a:r>
            <a:endParaRPr/>
          </a:p>
        </p:txBody>
      </p:sp>
      <p:sp>
        <p:nvSpPr>
          <p:cNvPr id="323" name="Google Shape;323;p25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Preprocessing 전처리</a:t>
            </a:r>
            <a:endParaRPr/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Imbalance 데이터 불균형</a:t>
            </a:r>
            <a:endParaRPr/>
          </a:p>
        </p:txBody>
      </p:sp>
      <p:sp>
        <p:nvSpPr>
          <p:cNvPr id="330" name="Google Shape;330;p2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 속성 선택</a:t>
            </a:r>
            <a:endParaRPr/>
          </a:p>
        </p:txBody>
      </p:sp>
      <p:sp>
        <p:nvSpPr>
          <p:cNvPr id="337" name="Google Shape;337;p2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 지수 확인</a:t>
            </a:r>
            <a:endParaRPr/>
          </a:p>
        </p:txBody>
      </p:sp>
      <p:sp>
        <p:nvSpPr>
          <p:cNvPr id="338" name="Google Shape;338;p2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0" name="Google Shape;340;p27" title="스크린샷 2025-04-03 14.43.0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58987"/>
            <a:ext cx="1944688" cy="438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19" name="Google Shape;119;p3"/>
          <p:cNvGraphicFramePr/>
          <p:nvPr/>
        </p:nvGraphicFramePr>
        <p:xfrm>
          <a:off x="849313" y="203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{4F85425D-E752-4D71-9866-E3D4C40DEA21}</a:tableStyleId>
              </a:tblPr>
              <a:tblGrid>
                <a:gridCol w="1893875"/>
                <a:gridCol w="6096000"/>
                <a:gridCol w="251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 시간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가조시간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아침에 해가 뜨고 저녁에 해가 질 때 까지의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46" name="Google Shape;346;p2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 지수 확인</a:t>
            </a:r>
            <a:endParaRPr/>
          </a:p>
        </p:txBody>
      </p:sp>
      <p:sp>
        <p:nvSpPr>
          <p:cNvPr id="347" name="Google Shape;347;p28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9" name="Google Shape;349;p28" title="스크린샷 2025-04-03 14.44.0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019288"/>
            <a:ext cx="2033327" cy="3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55" name="Google Shape;355;p2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356" name="Google Shape;356;p29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성능을 높이는데 크게 기여하지 않는다고 판단</a:t>
            </a:r>
            <a:endParaRPr/>
          </a:p>
        </p:txBody>
      </p:sp>
      <p:sp>
        <p:nvSpPr>
          <p:cNvPr id="357" name="Google Shape;357;p29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증거 자료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023dab2a0_0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63" name="Google Shape;363;g34023dab2a0_0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364" name="Google Shape;364;g34023dab2a0_0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전체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VIF 3개 빼기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추가로 더 빼보기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65" name="Google Shape;365;g34023dab2a0_0_0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전체 Feature를 사용했을 때 성능(R²) 높음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023dab2a0_0_104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372" name="Google Shape;372;g34023dab2a0_0_104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 - stacking</a:t>
            </a:r>
            <a:endParaRPr/>
          </a:p>
        </p:txBody>
      </p:sp>
      <p:sp>
        <p:nvSpPr>
          <p:cNvPr id="373" name="Google Shape;373;g34023dab2a0_0_104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성능 측정 지표</a:t>
            </a:r>
            <a:endParaRPr/>
          </a:p>
        </p:txBody>
      </p:sp>
      <p:sp>
        <p:nvSpPr>
          <p:cNvPr id="374" name="Google Shape;374;g34023dab2a0_0_104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Training time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RMSE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Adjusted 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best parameter</a:t>
            </a:r>
            <a:endParaRPr/>
          </a:p>
        </p:txBody>
      </p:sp>
      <p:sp>
        <p:nvSpPr>
          <p:cNvPr id="375" name="Google Shape;375;g34023dab2a0_0_10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023dab2a0_0_14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82" name="Google Shape;382;g34023dab2a0_0_14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Hyper Parameter</a:t>
            </a:r>
            <a:endParaRPr/>
          </a:p>
        </p:txBody>
      </p:sp>
      <p:sp>
        <p:nvSpPr>
          <p:cNvPr id="383" name="Google Shape;383;g34023dab2a0_0_143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800"/>
              <a:t>Grid Search로 Best Hyper Parameter 탐색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Linear regression 선형 회귀</a:t>
            </a:r>
            <a:endParaRPr/>
          </a:p>
        </p:txBody>
      </p:sp>
      <p:sp>
        <p:nvSpPr>
          <p:cNvPr id="390" name="Google Shape;390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391" name="Google Shape;391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023dab2a0_0_11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97" name="Google Shape;397;g34023dab2a0_0_11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Elastic net</a:t>
            </a:r>
            <a:endParaRPr/>
          </a:p>
        </p:txBody>
      </p:sp>
      <p:sp>
        <p:nvSpPr>
          <p:cNvPr id="398" name="Google Shape;398;g34023dab2a0_0_115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399" name="Google Shape;399;g34023dab2a0_0_115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l1_ratio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05" name="Google Shape;405;p3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SVR</a:t>
            </a:r>
            <a:endParaRPr/>
          </a:p>
        </p:txBody>
      </p:sp>
      <p:sp>
        <p:nvSpPr>
          <p:cNvPr id="406" name="Google Shape;406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07" name="Google Shape;407;p33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epsilon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13" name="Google Shape;413;p3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414" name="Google Shape;414;p34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15" name="Google Shape;415;p34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criterio</a:t>
            </a: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 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min_samples_leaf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max_features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21" name="Google Shape;421;p3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Random Forest</a:t>
            </a:r>
            <a:endParaRPr/>
          </a:p>
        </p:txBody>
      </p:sp>
      <p:sp>
        <p:nvSpPr>
          <p:cNvPr id="422" name="Google Shape;422;p35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23" name="Google Shape;423;p35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min_samples_leaf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bootstrap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26" name="Google Shape;126;p4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4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1"/>
            <a:ext cx="5987420" cy="25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29" name="Google Shape;429;p3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AdaBoost Regression</a:t>
            </a:r>
            <a:endParaRPr/>
          </a:p>
        </p:txBody>
      </p:sp>
      <p:sp>
        <p:nvSpPr>
          <p:cNvPr id="430" name="Google Shape;430;p3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31" name="Google Shape;431;p3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XGB Regression</a:t>
            </a:r>
            <a:endParaRPr/>
          </a:p>
        </p:txBody>
      </p:sp>
      <p:sp>
        <p:nvSpPr>
          <p:cNvPr id="438" name="Google Shape;438;p3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39" name="Google Shape;439;p37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023dab2a0_0_3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개별 모델 성능</a:t>
            </a:r>
            <a:endParaRPr/>
          </a:p>
        </p:txBody>
      </p:sp>
      <p:sp>
        <p:nvSpPr>
          <p:cNvPr id="446" name="Google Shape;446;g34023dab2a0_0_3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전체 Feature</a:t>
            </a:r>
            <a:endParaRPr/>
          </a:p>
        </p:txBody>
      </p:sp>
      <p:sp>
        <p:nvSpPr>
          <p:cNvPr id="447" name="Google Shape;447;g34023dab2a0_0_37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g34023dab2a0_0_37" title="스크린샷 2025-04-04 13.19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3" y="2059075"/>
            <a:ext cx="10475474" cy="207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940045ac1_0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개별 모델 성능</a:t>
            </a:r>
            <a:endParaRPr/>
          </a:p>
        </p:txBody>
      </p:sp>
      <p:sp>
        <p:nvSpPr>
          <p:cNvPr id="455" name="Google Shape;455;g34940045ac1_0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4940045ac1_0_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g34940045a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19399"/>
            <a:ext cx="9109499" cy="40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940045ac1_0_1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4940045ac1_0_1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4940045ac1_0_1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023dab2a0_0_2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71" name="Google Shape;471;g34023dab2a0_0_2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Ensemble</a:t>
            </a:r>
            <a:endParaRPr/>
          </a:p>
        </p:txBody>
      </p:sp>
      <p:sp>
        <p:nvSpPr>
          <p:cNvPr id="472" name="Google Shape;472;g34023dab2a0_0_2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base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Elastic net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SVR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Random Forest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meta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XGB Regression</a:t>
            </a:r>
            <a:endParaRPr/>
          </a:p>
        </p:txBody>
      </p:sp>
      <p:sp>
        <p:nvSpPr>
          <p:cNvPr id="473" name="Google Shape;473;g34023dab2a0_0_23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전체 Feature 를 넣었을 때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좋은 성능을 보였던 모델로 구성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79" name="Google Shape;479;p3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Neural Network</a:t>
            </a:r>
            <a:endParaRPr/>
          </a:p>
        </p:txBody>
      </p:sp>
      <p:sp>
        <p:nvSpPr>
          <p:cNvPr id="480" name="Google Shape;480;p38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Hidden Layer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Epoch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optimizer = adam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023dab2a0_0_5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결과</a:t>
            </a:r>
            <a:endParaRPr/>
          </a:p>
        </p:txBody>
      </p:sp>
      <p:sp>
        <p:nvSpPr>
          <p:cNvPr id="488" name="Google Shape;488;g34023dab2a0_0_5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모델 예측 값과 실제 값의 비교</a:t>
            </a:r>
            <a:endParaRPr/>
          </a:p>
        </p:txBody>
      </p:sp>
      <p:sp>
        <p:nvSpPr>
          <p:cNvPr id="489" name="Google Shape;489;g34023dab2a0_0_51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023dab2a0_0_6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96" name="Google Shape;496;g34023dab2a0_0_6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최종 선택 모델</a:t>
            </a:r>
            <a:endParaRPr/>
          </a:p>
        </p:txBody>
      </p:sp>
      <p:sp>
        <p:nvSpPr>
          <p:cNvPr id="497" name="Google Shape;497;g34023dab2a0_0_6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결과 - 그래프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023dab2a0_0_6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504" name="Google Shape;504;g34023dab2a0_0_6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최종 선택 모델</a:t>
            </a:r>
            <a:endParaRPr/>
          </a:p>
        </p:txBody>
      </p:sp>
      <p:sp>
        <p:nvSpPr>
          <p:cNvPr id="505" name="Google Shape;505;g34023dab2a0_0_67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feature importances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/>
          </a:p>
        </p:txBody>
      </p:sp>
      <p:sp>
        <p:nvSpPr>
          <p:cNvPr id="134" name="Google Shape;134;p5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5" title="스크린샷 2025-04-03 14.48.2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1"/>
            <a:ext cx="4354512" cy="415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511" name="Google Shape;511;p4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결과 해석</a:t>
            </a:r>
            <a:endParaRPr/>
          </a:p>
        </p:txBody>
      </p:sp>
      <p:sp>
        <p:nvSpPr>
          <p:cNvPr id="512" name="Google Shape;512;p40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지표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예측과 실제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변수 중요도</a:t>
            </a:r>
            <a:endParaRPr/>
          </a:p>
        </p:txBody>
      </p:sp>
      <p:sp>
        <p:nvSpPr>
          <p:cNvPr id="513" name="Google Shape;513;p40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023dab2a0_0_16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520" name="Google Shape;520;g34023dab2a0_0_16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개선점</a:t>
            </a:r>
            <a:endParaRPr/>
          </a:p>
        </p:txBody>
      </p:sp>
      <p:sp>
        <p:nvSpPr>
          <p:cNvPr id="521" name="Google Shape;521;g34023dab2a0_0_16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sz="8000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Preparation 준비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결측치</a:t>
            </a:r>
            <a:endParaRPr/>
          </a:p>
        </p:txBody>
      </p:sp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기상 데이터의 경우 평균적으로 시기별 비슷한 관측값을 가져 바로 위 값과 동일하게 결측값을 채움</a:t>
            </a:r>
            <a:endParaRPr/>
          </a:p>
        </p:txBody>
      </p:sp>
      <p:pic>
        <p:nvPicPr>
          <p:cNvPr id="144" name="Google Shape;144;p6" title="스크린샷 2025-04-04 15.3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25" y="2019288"/>
            <a:ext cx="5167300" cy="7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15664" l="0" r="0" t="59859"/>
          <a:stretch/>
        </p:blipFill>
        <p:spPr>
          <a:xfrm>
            <a:off x="853388" y="4506675"/>
            <a:ext cx="5152800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 시각화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상관 관계</a:t>
            </a:r>
            <a:endParaRPr/>
          </a:p>
        </p:txBody>
      </p:sp>
      <p:pic>
        <p:nvPicPr>
          <p:cNvPr id="152" name="Google Shape;152;p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85583"/>
            <a:ext cx="4045696" cy="43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Target 과의 상관 관계</a:t>
            </a:r>
            <a:endParaRPr/>
          </a:p>
        </p:txBody>
      </p:sp>
      <p:sp>
        <p:nvSpPr>
          <p:cNvPr id="159" name="Google Shape;159;p8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19301"/>
            <a:ext cx="8966199" cy="351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월 기준 가구당 평균 전력 사용량(2015~2024)</a:t>
            </a:r>
            <a:endParaRPr/>
          </a:p>
        </p:txBody>
      </p:sp>
      <p:sp>
        <p:nvSpPr>
          <p:cNvPr id="167" name="Google Shape;167;p9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✔"/>
            </a:pPr>
            <a:r>
              <a:rPr lang="ko-KR"/>
              <a:t>여름에 전력 소비량이 높음</a:t>
            </a:r>
            <a:endParaRPr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88" y="2391014"/>
            <a:ext cx="4795075" cy="37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